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are the predictive powers of different drivers (chemical and physical) of algal blooms in Loch Leven?</a:t>
            </a:r>
          </a:p>
          <a:p>
            <a:r>
              <a:rPr lang="en-GB" dirty="0"/>
              <a:t>How does these influence the composition of phytoplankton communities?</a:t>
            </a:r>
          </a:p>
          <a:p>
            <a:r>
              <a:rPr lang="en-GB" dirty="0"/>
              <a:t>How does seasonality influence the occurrence of algal blooms?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2E55-FDC6-2AA5-0C49-F5E0012C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0A8E-E50C-A289-9A27-A8FF9E304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01455-6B73-D26C-A891-A7117B50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62" y="0"/>
            <a:ext cx="825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2E70-E50F-288D-44A2-9CD69A69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DD0E-270A-F1A4-FB26-CD77E2516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CF6F-565E-C0D6-001D-AFDC2A5D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8DEB-4EC9-9590-DCB5-87B977CD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75704-6347-5A2A-9185-6EA9DC7D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ADF2-DC54-599C-CD21-8A1FF69F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9047"/>
            <a:ext cx="801164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4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E03C-71BB-2157-6EED-BFC57439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346C-98BF-6F4B-2F42-3057781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1F13-7156-CA11-0717-0365F82C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4461-122F-A4F6-09BA-5A0EBBD5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224C-DB12-642F-40BC-2F2AC5BE5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0BE4-D238-4D07-7A65-F822A963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21" y="0"/>
            <a:ext cx="810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8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0A76-39B8-5671-7B92-07B2B05A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05A4-AACC-EEB1-3E30-56B49F9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D883D-53A1-5153-ADEE-903C819D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864C-6075-1B7E-64B9-CB43D176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A96A-C7E4-3061-7199-04587D9B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A87C-6C04-8E24-68C5-AE13451D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32" y="0"/>
            <a:ext cx="845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5D72-C9D4-E6D4-3ABA-DBD18DC5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8643-1FF3-C268-93B7-AF3A12B7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D7299-CFB1-84CF-9CA5-7555C8B4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C5E1-D467-C695-CB3A-DBBDCEB2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FD01-0C50-894C-72CB-0FB2583C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51EDC-2900-63A7-2565-CA1FA3C59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57" y="0"/>
            <a:ext cx="769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E49B-0CB1-122C-967B-F05F6BD0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76DC-72B5-B26B-FAFD-54CD7703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5922-5D9A-FC97-0219-A655964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AD7-B362-DF09-361A-EEE66A2B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54A3-EDF9-FA48-84F5-5F64B0A8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403AA-2C42-65FC-C9DF-F250DE84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60" y="0"/>
            <a:ext cx="706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0FD6-F441-8BBE-BCF6-11C93AE6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F23B6-7EDC-3B66-D6F8-28516C54E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25565-63CD-57C0-2724-A49EE1B7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7DDD-7DB4-B98B-7A9B-2A1A7493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8B7E-1D23-E10B-1B08-0CBB7EA62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67FC0-0658-44FB-CA71-990AD68C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244" y="0"/>
            <a:ext cx="707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671B-C101-6D78-9860-012C9C37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B8D9-C7C0-AA32-876F-1A2DE8F4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9EF94-BB1F-47B4-8B89-FAF4AAA2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ECBE-45C1-BF17-52F6-31FAB165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68AD-1036-971E-0B90-452D8EC0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4AEA9-EE98-B96C-4302-8070A8B5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43" y="2338235"/>
            <a:ext cx="510611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 transformed the phytoplankton </a:t>
            </a:r>
          </a:p>
          <a:p>
            <a:r>
              <a:rPr lang="en-GB" dirty="0"/>
              <a:t>Ran mixed linear models or each phytoplankton group </a:t>
            </a:r>
          </a:p>
          <a:p>
            <a:r>
              <a:rPr lang="en-GB" dirty="0"/>
              <a:t>Tested model assumptions using </a:t>
            </a:r>
            <a:r>
              <a:rPr lang="en-GB" dirty="0" err="1"/>
              <a:t>DHARMa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colored objects&#10;&#10;AI-generated content may be incorrect.">
            <a:extLst>
              <a:ext uri="{FF2B5EF4-FFF2-40B4-BE49-F238E27FC236}">
                <a16:creationId xmlns:a16="http://schemas.microsoft.com/office/drawing/2014/main" id="{C4ABF950-9733-384C-E1E4-730E33AAC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" y="423875"/>
            <a:ext cx="12020500" cy="6010250"/>
          </a:xfrm>
        </p:spPr>
      </p:pic>
    </p:spTree>
    <p:extLst>
      <p:ext uri="{BB962C8B-B14F-4D97-AF65-F5344CB8AC3E}">
        <p14:creationId xmlns:p14="http://schemas.microsoft.com/office/powerpoint/2010/main" val="352122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42D-2007-4060-9B2E-96139510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19F-7CD9-D5AE-3AF0-76860EED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45F83-E220-385F-D253-F62A522C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4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4161-6ECC-BF73-1BE0-08FE32F8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81FC-A29C-D23A-EE94-F5CFCE14D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75E23-B07D-DFBC-3082-93CA0520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868" y="0"/>
            <a:ext cx="8482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5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DD24-5869-DFEE-3AF7-03C9FD7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F881C-B853-59AE-E43F-488A9AF6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96D52-C387-9B68-DB36-6AF0C718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D82F0-50EC-0E62-0280-C5D75B2CA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171979"/>
              </p:ext>
            </p:extLst>
          </p:nvPr>
        </p:nvGraphicFramePr>
        <p:xfrm>
          <a:off x="106680" y="134476"/>
          <a:ext cx="11978640" cy="6175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585089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13193608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3428908328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894175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41976208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913688913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28846830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080825465"/>
                    </a:ext>
                  </a:extLst>
                </a:gridCol>
              </a:tblGrid>
              <a:tr h="72502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Model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Response Variable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Fixed Effects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Interaction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Random Effects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Dataset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Is the model happy?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60795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Total.Biovolume</a:t>
                      </a: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alldata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450.7465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274814"/>
                  </a:ext>
                </a:extLst>
              </a:tr>
              <a:tr h="567000"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Biovolume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alldatalong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2137.3775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38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2063.5528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791330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Season*</a:t>
                      </a:r>
                    </a:p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PhytoplanktonGroup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635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19841"/>
                  </a:ext>
                </a:extLst>
              </a:tr>
              <a:tr h="59784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703.4487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78894"/>
                  </a:ext>
                </a:extLst>
              </a:tr>
              <a:tr h="6099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706.8337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00199"/>
                  </a:ext>
                </a:extLst>
              </a:tr>
              <a:tr h="56112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522.7784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9539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527.1982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19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506.0372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31666"/>
                  </a:ext>
                </a:extLst>
              </a:tr>
              <a:tr h="54044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Depth, 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286.9359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65241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Depth, DO, 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287.8010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7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71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9677-4433-5C65-C999-66AEC353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134-8A71-DEDF-D53B-0194A8E5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53B8-9DF5-8057-7A6A-7412B79F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08" y="0"/>
            <a:ext cx="846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1026-BFCB-07D7-F512-72B81553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C09F-A7E6-32DF-A126-2DDEE734F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B34A7-2B11-D9E9-C826-1890DF57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AD05-0340-C604-0D5E-BCEA41F7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C5EC-EC03-FE0E-1F7C-91F03573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EAB1E-EE35-D81F-17D0-94B8CFE2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73" y="0"/>
            <a:ext cx="757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0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06FB-8A28-72F5-0F14-A00A116C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A13C-A901-9DFA-46BB-5FA00F8D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FA836-877A-502D-271F-DC152F3E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5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734-AE8B-E867-1AF3-64145089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62287-AA92-FA63-B216-39A87F3D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76DE5-CF93-B88D-ECA0-E16D83EF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59" y="0"/>
            <a:ext cx="806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D92B-02C3-3DE5-1A98-44FAB32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8E09-B1B2-E24D-1540-4876013C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3E283-8AC0-1D16-4685-881D52B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12AD-DAAF-1099-2AAE-899FFD0B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screenshot of a graph&#10;&#10;AI-generated content may be incorrect.">
            <a:extLst>
              <a:ext uri="{FF2B5EF4-FFF2-40B4-BE49-F238E27FC236}">
                <a16:creationId xmlns:a16="http://schemas.microsoft.com/office/drawing/2014/main" id="{4490EB18-7AA7-3E3A-A630-D64B11FDC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9065-51B4-9904-7EFE-E7400E21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DCADFB-E969-9D5B-0C97-1B68D584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76"/>
            <a:ext cx="10515600" cy="39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2DF8F-BB97-D529-1743-2091DD57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2" y="3974727"/>
            <a:ext cx="6040097" cy="1243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876AF-6554-D55F-407D-D041531D5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4" y="5102175"/>
            <a:ext cx="6455230" cy="17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67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77D7-6E60-FBD5-AE51-6F90EA6E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oup of different shapes&#10;&#10;AI-generated content may be incorrect.">
            <a:extLst>
              <a:ext uri="{FF2B5EF4-FFF2-40B4-BE49-F238E27FC236}">
                <a16:creationId xmlns:a16="http://schemas.microsoft.com/office/drawing/2014/main" id="{E62EA1B9-6EF8-B9DC-1FAD-0A9236293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376084"/>
            <a:ext cx="12211664" cy="6105832"/>
          </a:xfrm>
        </p:spPr>
      </p:pic>
    </p:spTree>
    <p:extLst>
      <p:ext uri="{BB962C8B-B14F-4D97-AF65-F5344CB8AC3E}">
        <p14:creationId xmlns:p14="http://schemas.microsoft.com/office/powerpoint/2010/main" val="424487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81A7-C786-76A0-9DB5-75B95819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00B3-3D78-C427-84B2-33C8F0A4B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2BC1B-6511-234A-A2CD-DAB81EEC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104575"/>
            <a:ext cx="8268854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9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DB4-E7C7-4BA3-90FA-68AAF99D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2F1A-592F-05EC-7C05-9C44A086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64425-C870-9AC8-E25B-83EB4674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BFBD-D994-3AE5-29E8-0511A600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4F12-1D73-5841-802B-88473807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C5448-B6DD-A00A-6DC1-4F75F1D7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47153"/>
            <a:ext cx="8154538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BE6E-F260-16F2-7CE6-C7F040E3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C73C-D7B0-1A6D-DAFC-AD31BC81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42980-AA0A-5564-4F0A-2811EFC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7691-5F91-8194-83DA-9B91EF1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9E8D-027E-C703-67BA-30182128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C2E1-70A0-F6A1-0D00-A9594C19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0"/>
            <a:ext cx="848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2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9AF3-6502-776D-CEA9-90B6800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081C-D987-39BF-99C3-59A1D79D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43815-EFAB-D46F-AA84-A3CFEF00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2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436</Words>
  <Application>Microsoft Office PowerPoint</Application>
  <PresentationFormat>Widescreen</PresentationFormat>
  <Paragraphs>117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test the effect of seasonality on phytoplankton groups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Seasonal Daphnia Trends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10</cp:revision>
  <dcterms:created xsi:type="dcterms:W3CDTF">2025-03-19T14:55:57Z</dcterms:created>
  <dcterms:modified xsi:type="dcterms:W3CDTF">2025-03-20T18:38:47Z</dcterms:modified>
</cp:coreProperties>
</file>